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71" r:id="rId2"/>
    <p:sldId id="369" r:id="rId3"/>
    <p:sldId id="365" r:id="rId4"/>
    <p:sldId id="366" r:id="rId5"/>
    <p:sldId id="367" r:id="rId6"/>
    <p:sldId id="368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85C"/>
    <a:srgbClr val="185318"/>
    <a:srgbClr val="D0CECE"/>
    <a:srgbClr val="EBEBEB"/>
    <a:srgbClr val="848790"/>
    <a:srgbClr val="474747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AAD34-79C6-4F50-BA3D-90CDD2697520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4DCBF-B53C-437C-9BFF-6FFC523E44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17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169B4-54DE-45C3-A1CE-7DDB2DBF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1F06A-B7CE-4824-82F3-D3570CCCA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7B7B54-E3DF-4F5E-B893-361CB2E69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0F94-70D6-4814-9AE8-0B739F0A68FD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3422C-6E74-4AC2-973D-B499CFBB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BAE96-F961-4796-9BD5-2048DEC5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3DA4-3B41-45B4-AFD9-25C1345A5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92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A91D9A-B2C7-4F2C-AB51-BE84159B8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C55C0E-7591-4D55-B040-A74D5152F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828BEE-AC67-4963-9C93-7BE9A5DE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0F94-70D6-4814-9AE8-0B739F0A68FD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B56D9-F7BC-46AE-A294-8E17527C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6DF27-84C3-4300-B90E-5DB48639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3DA4-3B41-45B4-AFD9-25C1345A5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9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20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4ED3C41-6B7D-4D3C-892C-0ADE18A70E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23"/>
            <a:ext cx="12192000" cy="51190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D8589C7-4784-4DEC-8208-8CA85851C2F8}"/>
              </a:ext>
            </a:extLst>
          </p:cNvPr>
          <p:cNvSpPr/>
          <p:nvPr userDrawn="1"/>
        </p:nvSpPr>
        <p:spPr>
          <a:xfrm>
            <a:off x="0" y="1612664"/>
            <a:ext cx="12192000" cy="294624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46000">
                <a:schemeClr val="bg1">
                  <a:alpha val="54000"/>
                </a:schemeClr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16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8949281-0A74-4D1C-9D07-CB8C1F9C86B4}"/>
              </a:ext>
            </a:extLst>
          </p:cNvPr>
          <p:cNvSpPr/>
          <p:nvPr userDrawn="1"/>
        </p:nvSpPr>
        <p:spPr>
          <a:xfrm>
            <a:off x="0" y="0"/>
            <a:ext cx="2131305" cy="6866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335DEE-B02B-44CB-ABBB-9A3E3BBB9E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6" y="6505031"/>
            <a:ext cx="971551" cy="1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12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80DE19-9393-4CE0-8D2C-BF6FE6149D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50" b="4250"/>
          <a:stretch/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0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BC72E-2FC4-427B-8EF2-49E4F4B2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0F94-70D6-4814-9AE8-0B739F0A68FD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6DC871-9FB4-4B7F-ADBE-6BE0A3AA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021F2D-54B6-41DF-A073-584D6000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3DA4-3B41-45B4-AFD9-25C1345A5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8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08E65-1A5D-45B8-97D4-4F350331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4794A0-C0CA-4CC0-96B8-A71F83A2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A24772-D625-4745-8769-972F44C60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40ADDA-5F74-49D1-8548-B9AA7E97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0F94-70D6-4814-9AE8-0B739F0A68FD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6323FF-D3CF-4BAE-8E62-6876A89F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E3038-2C74-4243-8E97-6455149E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3DA4-3B41-45B4-AFD9-25C1345A5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66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EA11F-3DA9-439C-89DF-908791F9A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C6A3FD-9EFD-4189-BBE8-0433B9BA2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C67248-5AB0-4367-AC74-6A2ED52FF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C62F57-564A-4099-BDE4-2B31508A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0F94-70D6-4814-9AE8-0B739F0A68FD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4F15A9-D59F-45B4-87F0-450C9EE6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858B32-539B-42F7-9ACF-9572992A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A3DA4-3B41-45B4-AFD9-25C1345A5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09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D916D6-25F0-413D-A4C1-758FCCE6F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4C343A-716F-4C01-A591-EA31A6D04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3BB90-171A-4291-BA98-4F75AA5F0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E0F94-70D6-4814-9AE8-0B739F0A68FD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700EC-C4DC-4066-B2B1-47E2D3EA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CC140-41B9-4505-8929-B34119F55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A3DA4-3B41-45B4-AFD9-25C1345A5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E62833C-E642-4D09-93C9-E1F866688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b="5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9B9AD405-D37C-47F2-87FE-B28D27DA544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66746" y="1776299"/>
            <a:ext cx="7134719" cy="13495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사이버</a:t>
            </a:r>
            <a:r>
              <a:rPr lang="en-US" altLang="ko-KR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견본주택 구현방식 비교</a:t>
            </a:r>
            <a:endParaRPr lang="en-US" altLang="ko-KR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AR vs VR</a:t>
            </a:r>
            <a:endParaRPr lang="ko-KR" altLang="en-US" sz="4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AEC336-EBB2-47AB-8F1C-483282125E3E}"/>
              </a:ext>
            </a:extLst>
          </p:cNvPr>
          <p:cNvSpPr/>
          <p:nvPr/>
        </p:nvSpPr>
        <p:spPr>
          <a:xfrm>
            <a:off x="0" y="6434017"/>
            <a:ext cx="12192001" cy="423983"/>
          </a:xfrm>
          <a:prstGeom prst="rect">
            <a:avLst/>
          </a:prstGeom>
          <a:solidFill>
            <a:srgbClr val="3B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6DDAAA-5C7F-4A30-B651-52993D44AD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164" y="6577458"/>
            <a:ext cx="971551" cy="1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8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9C9B5D-920E-4589-B7B2-1D834D1F2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321857"/>
              </p:ext>
            </p:extLst>
          </p:nvPr>
        </p:nvGraphicFramePr>
        <p:xfrm>
          <a:off x="1096732" y="1006971"/>
          <a:ext cx="9461457" cy="5305742"/>
        </p:xfrm>
        <a:graphic>
          <a:graphicData uri="http://schemas.openxmlformats.org/drawingml/2006/table">
            <a:tbl>
              <a:tblPr/>
              <a:tblGrid>
                <a:gridCol w="1374471">
                  <a:extLst>
                    <a:ext uri="{9D8B030D-6E8A-4147-A177-3AD203B41FA5}">
                      <a16:colId xmlns:a16="http://schemas.microsoft.com/office/drawing/2014/main" val="3769560918"/>
                    </a:ext>
                  </a:extLst>
                </a:gridCol>
                <a:gridCol w="2695662">
                  <a:extLst>
                    <a:ext uri="{9D8B030D-6E8A-4147-A177-3AD203B41FA5}">
                      <a16:colId xmlns:a16="http://schemas.microsoft.com/office/drawing/2014/main" val="1192847118"/>
                    </a:ext>
                  </a:extLst>
                </a:gridCol>
                <a:gridCol w="2695662">
                  <a:extLst>
                    <a:ext uri="{9D8B030D-6E8A-4147-A177-3AD203B41FA5}">
                      <a16:colId xmlns:a16="http://schemas.microsoft.com/office/drawing/2014/main" val="3381548096"/>
                    </a:ext>
                  </a:extLst>
                </a:gridCol>
                <a:gridCol w="2695662">
                  <a:extLst>
                    <a:ext uri="{9D8B030D-6E8A-4147-A177-3AD203B41FA5}">
                      <a16:colId xmlns:a16="http://schemas.microsoft.com/office/drawing/2014/main" val="3125356336"/>
                    </a:ext>
                  </a:extLst>
                </a:gridCol>
              </a:tblGrid>
              <a:tr h="2010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VR</a:t>
                      </a:r>
                      <a:endParaRPr 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AR</a:t>
                      </a:r>
                      <a:endParaRPr 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3D Scan</a:t>
                      </a:r>
                      <a:endParaRPr 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580856"/>
                  </a:ext>
                </a:extLst>
              </a:tr>
              <a:tr h="2010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원본데이터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3D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모델링</a:t>
                      </a: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모델링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사진 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39277"/>
                  </a:ext>
                </a:extLst>
              </a:tr>
              <a:tr h="2010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촬영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360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도 카메라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3D Tool/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스마트폰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Point Cloud</a:t>
                      </a:r>
                      <a:endParaRPr 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460849"/>
                  </a:ext>
                </a:extLst>
              </a:tr>
              <a:tr h="2010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보기방식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노드간 </a:t>
                      </a:r>
                      <a:r>
                        <a:rPr 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Jump</a:t>
                      </a:r>
                      <a:endParaRPr 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자유로운 카메라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Move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자유로운 카메라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Move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575267"/>
                  </a:ext>
                </a:extLst>
              </a:tr>
              <a:tr h="1031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967912"/>
                  </a:ext>
                </a:extLst>
              </a:tr>
              <a:tr h="2010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품질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왜곡이 심함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왜곡없음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왜곡 없으나 매핑 이미지 깨짐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236891"/>
                  </a:ext>
                </a:extLst>
              </a:tr>
              <a:tr h="1031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617099"/>
                  </a:ext>
                </a:extLst>
              </a:tr>
              <a:tr h="2010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근접보기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확대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확대불가 또는 이미지 손실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근접보기 가능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손실없음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확대불가 또는 이미지 손실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65012"/>
                  </a:ext>
                </a:extLst>
              </a:tr>
              <a:tr h="1031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85503"/>
                  </a:ext>
                </a:extLst>
              </a:tr>
              <a:tr h="2010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구축비용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보통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저비용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고비용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004273"/>
                  </a:ext>
                </a:extLst>
              </a:tr>
              <a:tr h="2010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VR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장치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, 360</a:t>
                      </a: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도촬영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변환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건축단계 도면 활용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3D Scan, </a:t>
                      </a: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노이즈제거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 등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947757"/>
                  </a:ext>
                </a:extLst>
              </a:tr>
              <a:tr h="20107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기술적 난이도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낮음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높음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높음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943192"/>
                  </a:ext>
                </a:extLst>
              </a:tr>
              <a:tr h="2010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VR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콘텐츠 제작에 가까움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Vision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기술 보유업체 차별화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고가의 스캔장비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349608"/>
                  </a:ext>
                </a:extLst>
              </a:tr>
              <a:tr h="2010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현재 보편화된 서비스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스마트폰으로 구현 가능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전용장비 필요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</a:rPr>
                        <a:t>스마트폰에서 제한적 구현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0992" marR="40992" marT="0" marB="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774899"/>
                  </a:ext>
                </a:extLst>
              </a:tr>
            </a:tbl>
          </a:graphicData>
        </a:graphic>
      </p:graphicFrame>
      <p:pic>
        <p:nvPicPr>
          <p:cNvPr id="17" name="_x393635760">
            <a:extLst>
              <a:ext uri="{FF2B5EF4-FFF2-40B4-BE49-F238E27FC236}">
                <a16:creationId xmlns:a16="http://schemas.microsoft.com/office/drawing/2014/main" id="{549B713C-26C0-42AA-AF62-C200F0A4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81" y="3076917"/>
            <a:ext cx="1575696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494557920">
            <a:extLst>
              <a:ext uri="{FF2B5EF4-FFF2-40B4-BE49-F238E27FC236}">
                <a16:creationId xmlns:a16="http://schemas.microsoft.com/office/drawing/2014/main" id="{F145239E-4455-4986-87D5-0AC8491E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70" y="4305690"/>
            <a:ext cx="1575696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393633600">
            <a:extLst>
              <a:ext uri="{FF2B5EF4-FFF2-40B4-BE49-F238E27FC236}">
                <a16:creationId xmlns:a16="http://schemas.microsoft.com/office/drawing/2014/main" id="{131794EB-4FE7-4083-AE16-74A5BABC5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55" y="1852634"/>
            <a:ext cx="1194067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494553456">
            <a:extLst>
              <a:ext uri="{FF2B5EF4-FFF2-40B4-BE49-F238E27FC236}">
                <a16:creationId xmlns:a16="http://schemas.microsoft.com/office/drawing/2014/main" id="{7017ABC9-0E05-4B97-ACB7-79CCAE6E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411" y="3076917"/>
            <a:ext cx="1604779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494555904">
            <a:extLst>
              <a:ext uri="{FF2B5EF4-FFF2-40B4-BE49-F238E27FC236}">
                <a16:creationId xmlns:a16="http://schemas.microsoft.com/office/drawing/2014/main" id="{47DE7C53-6D9E-4B42-890B-332E6C82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400" y="4305690"/>
            <a:ext cx="1604779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_x393629784">
            <a:extLst>
              <a:ext uri="{FF2B5EF4-FFF2-40B4-BE49-F238E27FC236}">
                <a16:creationId xmlns:a16="http://schemas.microsoft.com/office/drawing/2014/main" id="{D5239500-A8AB-46CC-9D65-0EA6F617A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884" y="1852634"/>
            <a:ext cx="1194067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494554752">
            <a:extLst>
              <a:ext uri="{FF2B5EF4-FFF2-40B4-BE49-F238E27FC236}">
                <a16:creationId xmlns:a16="http://schemas.microsoft.com/office/drawing/2014/main" id="{C7A0D37B-FE60-416B-A8C1-E381F1A4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285" y="3076917"/>
            <a:ext cx="159408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_x494558064">
            <a:extLst>
              <a:ext uri="{FF2B5EF4-FFF2-40B4-BE49-F238E27FC236}">
                <a16:creationId xmlns:a16="http://schemas.microsoft.com/office/drawing/2014/main" id="{BCE8A522-C862-49CB-9B80-AB19DC93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274" y="4305690"/>
            <a:ext cx="159408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_x393633600">
            <a:extLst>
              <a:ext uri="{FF2B5EF4-FFF2-40B4-BE49-F238E27FC236}">
                <a16:creationId xmlns:a16="http://schemas.microsoft.com/office/drawing/2014/main" id="{1F83A9D5-26CB-4017-92C6-6390E5D41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76" y="1852634"/>
            <a:ext cx="1194067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A0F43CD-762D-4E67-94B1-8938A511E107}"/>
              </a:ext>
            </a:extLst>
          </p:cNvPr>
          <p:cNvSpPr txBox="1"/>
          <p:nvPr/>
        </p:nvSpPr>
        <p:spPr>
          <a:xfrm>
            <a:off x="512157" y="483361"/>
            <a:ext cx="35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사이버 견본주택 구현방식 비교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ED54280-09B6-42AE-8C33-5695CC2CDAAE}"/>
              </a:ext>
            </a:extLst>
          </p:cNvPr>
          <p:cNvSpPr/>
          <p:nvPr/>
        </p:nvSpPr>
        <p:spPr>
          <a:xfrm>
            <a:off x="579440" y="346368"/>
            <a:ext cx="1034583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4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R 3_4">
            <a:hlinkClick r:id="" action="ppaction://media"/>
            <a:extLst>
              <a:ext uri="{FF2B5EF4-FFF2-40B4-BE49-F238E27FC236}">
                <a16:creationId xmlns:a16="http://schemas.microsoft.com/office/drawing/2014/main" id="{8D9A7380-DE88-435B-BB2E-A4273991E6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10078"/>
            <a:ext cx="12192000" cy="304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06605F-7999-4594-BEDD-1EB1E6A689B4}"/>
              </a:ext>
            </a:extLst>
          </p:cNvPr>
          <p:cNvSpPr txBox="1"/>
          <p:nvPr/>
        </p:nvSpPr>
        <p:spPr>
          <a:xfrm>
            <a:off x="512157" y="483361"/>
            <a:ext cx="3564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구현영상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66D7DB-8D11-461D-B56E-9AC5645C2623}"/>
              </a:ext>
            </a:extLst>
          </p:cNvPr>
          <p:cNvSpPr/>
          <p:nvPr/>
        </p:nvSpPr>
        <p:spPr>
          <a:xfrm>
            <a:off x="579440" y="346368"/>
            <a:ext cx="1034583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D1CC2-D284-4D89-BA59-F2FB69A49BE8}"/>
              </a:ext>
            </a:extLst>
          </p:cNvPr>
          <p:cNvSpPr txBox="1"/>
          <p:nvPr/>
        </p:nvSpPr>
        <p:spPr>
          <a:xfrm>
            <a:off x="0" y="1448210"/>
            <a:ext cx="6096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AR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9D493-DE5D-43EA-B308-9DE0D3037A84}"/>
              </a:ext>
            </a:extLst>
          </p:cNvPr>
          <p:cNvSpPr txBox="1"/>
          <p:nvPr/>
        </p:nvSpPr>
        <p:spPr>
          <a:xfrm>
            <a:off x="6096000" y="1448210"/>
            <a:ext cx="6096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VR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81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FCD000-D995-47E1-8301-B88B185B6624}"/>
              </a:ext>
            </a:extLst>
          </p:cNvPr>
          <p:cNvSpPr txBox="1"/>
          <p:nvPr/>
        </p:nvSpPr>
        <p:spPr>
          <a:xfrm>
            <a:off x="474407" y="-4022"/>
            <a:ext cx="575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구현영상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 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확대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축소 기능 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Wingdings" panose="05000000000000000000" pitchFamily="2" charset="2"/>
              </a:rPr>
              <a:t>특정 부분을 확대해서 자세히 볼 수 있는지 여부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62D45BC-78BB-453D-B269-CAF135E98E84}"/>
              </a:ext>
            </a:extLst>
          </p:cNvPr>
          <p:cNvSpPr/>
          <p:nvPr/>
        </p:nvSpPr>
        <p:spPr>
          <a:xfrm>
            <a:off x="579440" y="346368"/>
            <a:ext cx="1034583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F0010B-C271-4DA9-B54E-1B05DE0663E2}"/>
              </a:ext>
            </a:extLst>
          </p:cNvPr>
          <p:cNvGrpSpPr/>
          <p:nvPr/>
        </p:nvGrpSpPr>
        <p:grpSpPr>
          <a:xfrm>
            <a:off x="1071936" y="2489135"/>
            <a:ext cx="3952128" cy="3674748"/>
            <a:chOff x="1098501" y="2489135"/>
            <a:chExt cx="3952128" cy="36747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28BFAAB-6D76-4C03-BB5C-12656ACDA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465"/>
            <a:stretch/>
          </p:blipFill>
          <p:spPr>
            <a:xfrm>
              <a:off x="1098501" y="2489135"/>
              <a:ext cx="3952128" cy="18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1E655DF-25AA-4CF3-B3F4-ABB4453CC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501" y="4363883"/>
              <a:ext cx="3952128" cy="18000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2DE1F6-ECE7-4DBB-8A0B-DA692C51686F}"/>
                </a:ext>
              </a:extLst>
            </p:cNvPr>
            <p:cNvSpPr/>
            <p:nvPr/>
          </p:nvSpPr>
          <p:spPr>
            <a:xfrm>
              <a:off x="2659310" y="3082954"/>
              <a:ext cx="562062" cy="28522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BE01B3C-0BD6-4F18-9828-2A2D851DBBA3}"/>
                </a:ext>
              </a:extLst>
            </p:cNvPr>
            <p:cNvCxnSpPr/>
            <p:nvPr/>
          </p:nvCxnSpPr>
          <p:spPr>
            <a:xfrm flipH="1">
              <a:off x="1098501" y="3368180"/>
              <a:ext cx="1560809" cy="9957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17F826F-27C6-4BA3-864A-05AEC486A995}"/>
                </a:ext>
              </a:extLst>
            </p:cNvPr>
            <p:cNvCxnSpPr>
              <a:cxnSpLocks/>
            </p:cNvCxnSpPr>
            <p:nvPr/>
          </p:nvCxnSpPr>
          <p:spPr>
            <a:xfrm>
              <a:off x="3221372" y="3368180"/>
              <a:ext cx="1829257" cy="99570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8AE8E1-D4E3-4BD0-8D9C-7B77C2AEB231}"/>
              </a:ext>
            </a:extLst>
          </p:cNvPr>
          <p:cNvGrpSpPr/>
          <p:nvPr/>
        </p:nvGrpSpPr>
        <p:grpSpPr>
          <a:xfrm>
            <a:off x="7191317" y="2489135"/>
            <a:ext cx="3905367" cy="3696470"/>
            <a:chOff x="7217882" y="2489135"/>
            <a:chExt cx="3905367" cy="369647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19FAE12-4522-451D-913A-DBE6E704F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882" y="2489135"/>
              <a:ext cx="3905367" cy="18000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DB45D62-63C2-45C2-B5C9-C2322A39D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risscrossEtching/>
                      </a14:imgEffect>
                    </a14:imgLayer>
                  </a14:imgProps>
                </a:ext>
              </a:extLst>
            </a:blip>
            <a:srcRect t="15044" b="9925"/>
            <a:stretch/>
          </p:blipFill>
          <p:spPr>
            <a:xfrm>
              <a:off x="7217883" y="4385605"/>
              <a:ext cx="3905366" cy="1800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2A442A-14F6-4469-8BF4-FA5CB3C385B8}"/>
                </a:ext>
              </a:extLst>
            </p:cNvPr>
            <p:cNvSpPr/>
            <p:nvPr/>
          </p:nvSpPr>
          <p:spPr>
            <a:xfrm>
              <a:off x="9212510" y="3008206"/>
              <a:ext cx="562062" cy="28522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FC36457-EA60-426E-ACCE-B65CA72099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7882" y="3293432"/>
              <a:ext cx="1994630" cy="10921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B29ABD-2530-4DB6-A770-EB454724D006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72" y="3293432"/>
              <a:ext cx="1348676" cy="10921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81B966F-4232-400D-97BF-32DDE00A7D9B}"/>
              </a:ext>
            </a:extLst>
          </p:cNvPr>
          <p:cNvSpPr txBox="1"/>
          <p:nvPr/>
        </p:nvSpPr>
        <p:spPr>
          <a:xfrm>
            <a:off x="0" y="1448210"/>
            <a:ext cx="6096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AR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AC995E-7225-49F2-A437-545F3599CCEE}"/>
              </a:ext>
            </a:extLst>
          </p:cNvPr>
          <p:cNvSpPr txBox="1"/>
          <p:nvPr/>
        </p:nvSpPr>
        <p:spPr>
          <a:xfrm>
            <a:off x="6096000" y="1448210"/>
            <a:ext cx="6096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VR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B1EAC8-6A13-4007-8183-5851D0F0691A}"/>
              </a:ext>
            </a:extLst>
          </p:cNvPr>
          <p:cNvSpPr/>
          <p:nvPr/>
        </p:nvSpPr>
        <p:spPr>
          <a:xfrm>
            <a:off x="4991758" y="2489135"/>
            <a:ext cx="18709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◀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보고 싶은 곳으로 자유롭게 이동해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인테리어 디테일을 살펴볼 수 있음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0913AB4-AC2C-4B02-A37B-EAE2BC2C3573}"/>
              </a:ext>
            </a:extLst>
          </p:cNvPr>
          <p:cNvSpPr/>
          <p:nvPr/>
        </p:nvSpPr>
        <p:spPr>
          <a:xfrm>
            <a:off x="5079534" y="5794551"/>
            <a:ext cx="2111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확대시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이미지 손실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4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ACC1D2-587C-49B4-909D-C2830F8A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85" y="4362047"/>
            <a:ext cx="3668830" cy="180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6C72D5-098D-40D6-8E34-2C0F9A996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"/>
          <a:stretch/>
        </p:blipFill>
        <p:spPr>
          <a:xfrm>
            <a:off x="7309585" y="2489135"/>
            <a:ext cx="3668830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024734-36A8-4683-8ECE-19710900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43" y="2489135"/>
            <a:ext cx="3887514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6030F9-FF68-4B9E-B2D6-C3CC72F6B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43" y="4358849"/>
            <a:ext cx="3887514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0BE351-9F0C-4C8C-A2FC-694C946B6B0B}"/>
              </a:ext>
            </a:extLst>
          </p:cNvPr>
          <p:cNvSpPr txBox="1"/>
          <p:nvPr/>
        </p:nvSpPr>
        <p:spPr>
          <a:xfrm>
            <a:off x="474407" y="-4022"/>
            <a:ext cx="575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구현영상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 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이미지 왜곡 현상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DC6B39-D63E-45B6-BD0B-834B6BCEDEE8}"/>
              </a:ext>
            </a:extLst>
          </p:cNvPr>
          <p:cNvSpPr/>
          <p:nvPr/>
        </p:nvSpPr>
        <p:spPr>
          <a:xfrm>
            <a:off x="579440" y="346368"/>
            <a:ext cx="1034583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8E446E-65E5-454C-BB43-4548C8076F72}"/>
              </a:ext>
            </a:extLst>
          </p:cNvPr>
          <p:cNvSpPr txBox="1"/>
          <p:nvPr/>
        </p:nvSpPr>
        <p:spPr>
          <a:xfrm>
            <a:off x="0" y="1448210"/>
            <a:ext cx="6096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AR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EBEF6-5FD4-48A8-BEF6-CD41DD0F8A84}"/>
              </a:ext>
            </a:extLst>
          </p:cNvPr>
          <p:cNvSpPr txBox="1"/>
          <p:nvPr/>
        </p:nvSpPr>
        <p:spPr>
          <a:xfrm>
            <a:off x="6096000" y="1448210"/>
            <a:ext cx="6096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VR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293183-BAC5-42FB-B8E1-69DBC9795A17}"/>
              </a:ext>
            </a:extLst>
          </p:cNvPr>
          <p:cNvSpPr/>
          <p:nvPr/>
        </p:nvSpPr>
        <p:spPr>
          <a:xfrm>
            <a:off x="4991758" y="2489135"/>
            <a:ext cx="18709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◀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어느 위치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각도로 보더라도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왜곡현상이 발생하지 않음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C75D6D-B4A7-4F2B-AAE8-C54A6D283CF0}"/>
              </a:ext>
            </a:extLst>
          </p:cNvPr>
          <p:cNvSpPr/>
          <p:nvPr/>
        </p:nvSpPr>
        <p:spPr>
          <a:xfrm>
            <a:off x="5438625" y="5651018"/>
            <a:ext cx="18709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보는 각도에 따라 왜곡이 발생해 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가로세로 비율이 반대로 보임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89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A0EA0A1-ED3E-4633-B76C-48D83672803B}"/>
              </a:ext>
            </a:extLst>
          </p:cNvPr>
          <p:cNvGrpSpPr/>
          <p:nvPr/>
        </p:nvGrpSpPr>
        <p:grpSpPr>
          <a:xfrm>
            <a:off x="304091" y="2671072"/>
            <a:ext cx="5487818" cy="2335616"/>
            <a:chOff x="304091" y="2671072"/>
            <a:chExt cx="5487818" cy="2335616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0090125-29F4-4269-8012-9F813849F55B}"/>
                </a:ext>
              </a:extLst>
            </p:cNvPr>
            <p:cNvSpPr/>
            <p:nvPr/>
          </p:nvSpPr>
          <p:spPr>
            <a:xfrm>
              <a:off x="755009" y="3250734"/>
              <a:ext cx="4781725" cy="1400961"/>
            </a:xfrm>
            <a:custGeom>
              <a:avLst/>
              <a:gdLst>
                <a:gd name="connsiteX0" fmla="*/ 1979802 w 4781725"/>
                <a:gd name="connsiteY0" fmla="*/ 620785 h 1400961"/>
                <a:gd name="connsiteX1" fmla="*/ 0 w 4781725"/>
                <a:gd name="connsiteY1" fmla="*/ 302004 h 1400961"/>
                <a:gd name="connsiteX2" fmla="*/ 310393 w 4781725"/>
                <a:gd name="connsiteY2" fmla="*/ 830510 h 1400961"/>
                <a:gd name="connsiteX3" fmla="*/ 658536 w 4781725"/>
                <a:gd name="connsiteY3" fmla="*/ 1153486 h 1400961"/>
                <a:gd name="connsiteX4" fmla="*/ 4458749 w 4781725"/>
                <a:gd name="connsiteY4" fmla="*/ 1400961 h 1400961"/>
                <a:gd name="connsiteX5" fmla="*/ 4597167 w 4781725"/>
                <a:gd name="connsiteY5" fmla="*/ 1031846 h 1400961"/>
                <a:gd name="connsiteX6" fmla="*/ 4781725 w 4781725"/>
                <a:gd name="connsiteY6" fmla="*/ 792760 h 1400961"/>
                <a:gd name="connsiteX7" fmla="*/ 4467138 w 4781725"/>
                <a:gd name="connsiteY7" fmla="*/ 482367 h 1400961"/>
                <a:gd name="connsiteX8" fmla="*/ 3645017 w 4781725"/>
                <a:gd name="connsiteY8" fmla="*/ 503339 h 1400961"/>
                <a:gd name="connsiteX9" fmla="*/ 3724712 w 4781725"/>
                <a:gd name="connsiteY9" fmla="*/ 130029 h 1400961"/>
                <a:gd name="connsiteX10" fmla="*/ 2554448 w 4781725"/>
                <a:gd name="connsiteY10" fmla="*/ 0 h 1400961"/>
                <a:gd name="connsiteX11" fmla="*/ 2466363 w 4781725"/>
                <a:gd name="connsiteY11" fmla="*/ 461394 h 1400961"/>
                <a:gd name="connsiteX12" fmla="*/ 1958830 w 4781725"/>
                <a:gd name="connsiteY12" fmla="*/ 486561 h 1400961"/>
                <a:gd name="connsiteX13" fmla="*/ 851483 w 4781725"/>
                <a:gd name="connsiteY13" fmla="*/ 587229 h 14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81725" h="1400961">
                  <a:moveTo>
                    <a:pt x="1979802" y="620785"/>
                  </a:moveTo>
                  <a:lnTo>
                    <a:pt x="0" y="302004"/>
                  </a:lnTo>
                  <a:lnTo>
                    <a:pt x="310393" y="830510"/>
                  </a:lnTo>
                  <a:lnTo>
                    <a:pt x="658536" y="1153486"/>
                  </a:lnTo>
                  <a:lnTo>
                    <a:pt x="4458749" y="1400961"/>
                  </a:lnTo>
                  <a:lnTo>
                    <a:pt x="4597167" y="1031846"/>
                  </a:lnTo>
                  <a:lnTo>
                    <a:pt x="4781725" y="792760"/>
                  </a:lnTo>
                  <a:lnTo>
                    <a:pt x="4467138" y="482367"/>
                  </a:lnTo>
                  <a:lnTo>
                    <a:pt x="3645017" y="503339"/>
                  </a:lnTo>
                  <a:lnTo>
                    <a:pt x="3724712" y="130029"/>
                  </a:lnTo>
                  <a:lnTo>
                    <a:pt x="2554448" y="0"/>
                  </a:lnTo>
                  <a:lnTo>
                    <a:pt x="2466363" y="461394"/>
                  </a:lnTo>
                  <a:lnTo>
                    <a:pt x="1958830" y="486561"/>
                  </a:lnTo>
                  <a:lnTo>
                    <a:pt x="851483" y="587229"/>
                  </a:lnTo>
                </a:path>
              </a:pathLst>
            </a:custGeom>
            <a:solidFill>
              <a:srgbClr val="5958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0705AE9-5E3A-4650-AB80-D0D17A4B3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555559"/>
                </a:clrFrom>
                <a:clrTo>
                  <a:srgbClr val="55555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4091" y="2671072"/>
              <a:ext cx="5487818" cy="233561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951477-09FA-4969-807A-12CE66159D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9F7"/>
              </a:clrFrom>
              <a:clrTo>
                <a:srgbClr val="FAF9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6337" y="2671072"/>
            <a:ext cx="2095326" cy="2335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D34E2-BDE8-4D42-AA1F-325B23F259BD}"/>
              </a:ext>
            </a:extLst>
          </p:cNvPr>
          <p:cNvSpPr txBox="1"/>
          <p:nvPr/>
        </p:nvSpPr>
        <p:spPr>
          <a:xfrm>
            <a:off x="1096731" y="5161390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전역적 촬영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모든 공간을 자유롭게 이동하면서 체험 가능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4D497-9C54-45A3-8CF5-7B28021D05C1}"/>
              </a:ext>
            </a:extLst>
          </p:cNvPr>
          <p:cNvSpPr txBox="1"/>
          <p:nvPr/>
        </p:nvSpPr>
        <p:spPr>
          <a:xfrm>
            <a:off x="6985404" y="5136941"/>
            <a:ext cx="4317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포인트 촬영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특정 위치에서 촬영한 이미지만 체험 가능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5F192-57FD-4CFB-81C4-6CA64E7CCBB2}"/>
              </a:ext>
            </a:extLst>
          </p:cNvPr>
          <p:cNvSpPr txBox="1"/>
          <p:nvPr/>
        </p:nvSpPr>
        <p:spPr>
          <a:xfrm>
            <a:off x="474407" y="-4022"/>
            <a:ext cx="575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구현영상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 </a:t>
            </a:r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체험공간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F5C15ED-3444-4E50-974B-57A8FDC13C89}"/>
              </a:ext>
            </a:extLst>
          </p:cNvPr>
          <p:cNvSpPr/>
          <p:nvPr/>
        </p:nvSpPr>
        <p:spPr>
          <a:xfrm>
            <a:off x="579440" y="346368"/>
            <a:ext cx="1034583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C1D94-794F-4B2C-AE1F-C610D722D028}"/>
              </a:ext>
            </a:extLst>
          </p:cNvPr>
          <p:cNvSpPr txBox="1"/>
          <p:nvPr/>
        </p:nvSpPr>
        <p:spPr>
          <a:xfrm>
            <a:off x="0" y="1448210"/>
            <a:ext cx="6096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AR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0DAEB-CBEF-4BF2-B9B2-E51C4CF31B06}"/>
              </a:ext>
            </a:extLst>
          </p:cNvPr>
          <p:cNvSpPr txBox="1"/>
          <p:nvPr/>
        </p:nvSpPr>
        <p:spPr>
          <a:xfrm>
            <a:off x="6096000" y="1448210"/>
            <a:ext cx="6096000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Eras Bold ITC" panose="020B0907030504020204" pitchFamily="34" charset="0"/>
                <a:ea typeface="나눔고딕 ExtraBold" panose="020D0904000000000000" pitchFamily="50" charset="-127"/>
              </a:rPr>
              <a:t>VR</a:t>
            </a:r>
            <a:endParaRPr lang="ko-KR" altLang="en-US" sz="5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Eras Bold ITC" panose="020B0907030504020204" pitchFamily="34" charset="0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51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400" dirty="0" err="1" smtClean="0">
            <a:latin typeface="나눔스퀘어 Light" panose="020B0600000101010101" pitchFamily="50" charset="-127"/>
            <a:ea typeface="나눔스퀘어 Light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5214</TotalTime>
  <Words>204</Words>
  <Application>Microsoft Office PowerPoint</Application>
  <PresentationFormat>와이드스크린</PresentationFormat>
  <Paragraphs>77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나눔고딕</vt:lpstr>
      <vt:lpstr>나눔스퀘어</vt:lpstr>
      <vt:lpstr>나눔스퀘어 Light</vt:lpstr>
      <vt:lpstr>나눔스퀘어라운드 Bold</vt:lpstr>
      <vt:lpstr>나눔스퀘어라운드 ExtraBold</vt:lpstr>
      <vt:lpstr>맑은 고딕</vt:lpstr>
      <vt:lpstr>Arial</vt:lpstr>
      <vt:lpstr>Eras Bold ITC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HK</dc:creator>
  <cp:lastModifiedBy>김 반장</cp:lastModifiedBy>
  <cp:revision>331</cp:revision>
  <dcterms:created xsi:type="dcterms:W3CDTF">2019-12-03T02:28:14Z</dcterms:created>
  <dcterms:modified xsi:type="dcterms:W3CDTF">2020-05-07T08:46:55Z</dcterms:modified>
</cp:coreProperties>
</file>